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1" r:id="rId4"/>
    <p:sldId id="262" r:id="rId5"/>
    <p:sldId id="260" r:id="rId6"/>
    <p:sldId id="263" r:id="rId7"/>
    <p:sldId id="265" r:id="rId8"/>
    <p:sldId id="266" r:id="rId9"/>
    <p:sldId id="267" r:id="rId10"/>
    <p:sldId id="268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60"/>
  </p:normalViewPr>
  <p:slideViewPr>
    <p:cSldViewPr snapToGrid="0">
      <p:cViewPr varScale="1">
        <p:scale>
          <a:sx n="80" d="100"/>
          <a:sy n="80" d="100"/>
        </p:scale>
        <p:origin x="43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manzan\workspace\DEVS_Suite_3.0.0_mixed_win64\src\cse561\Documents\ExperimentMetric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elcentro\Public\Book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manzan\workspace\DEVS_Suite_3.0.0_mixed_win64\src\cse561\Documents\ExperimentMetric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chael\Desktop\Book1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Sheet2!$B$31</c:f>
              <c:strCache>
                <c:ptCount val="1"/>
                <c:pt idx="0">
                  <c:v>Level 1 (mJ)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Sheet2!$A$32:$A$36</c:f>
              <c:strCache>
                <c:ptCount val="5"/>
                <c:pt idx="0">
                  <c:v>0 B</c:v>
                </c:pt>
                <c:pt idx="1">
                  <c:v>1024 B</c:v>
                </c:pt>
                <c:pt idx="2">
                  <c:v>2048 B</c:v>
                </c:pt>
                <c:pt idx="3">
                  <c:v>3072 B</c:v>
                </c:pt>
                <c:pt idx="4">
                  <c:v>4096 B</c:v>
                </c:pt>
              </c:strCache>
            </c:strRef>
          </c:cat>
          <c:val>
            <c:numRef>
              <c:f>Sheet2!$B$32:$B$36</c:f>
              <c:numCache>
                <c:formatCode>General</c:formatCode>
                <c:ptCount val="5"/>
                <c:pt idx="0">
                  <c:v>6650.1</c:v>
                </c:pt>
                <c:pt idx="1">
                  <c:v>8308.98</c:v>
                </c:pt>
                <c:pt idx="2">
                  <c:v>9967.86</c:v>
                </c:pt>
                <c:pt idx="3">
                  <c:v>11626.74</c:v>
                </c:pt>
                <c:pt idx="4">
                  <c:v>13285.62</c:v>
                </c:pt>
              </c:numCache>
            </c:numRef>
          </c:val>
        </c:ser>
        <c:ser>
          <c:idx val="1"/>
          <c:order val="1"/>
          <c:tx>
            <c:strRef>
              <c:f>Sheet2!$C$31</c:f>
              <c:strCache>
                <c:ptCount val="1"/>
                <c:pt idx="0">
                  <c:v>Level 2 (mJ)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Sheet2!$A$32:$A$36</c:f>
              <c:strCache>
                <c:ptCount val="5"/>
                <c:pt idx="0">
                  <c:v>0 B</c:v>
                </c:pt>
                <c:pt idx="1">
                  <c:v>1024 B</c:v>
                </c:pt>
                <c:pt idx="2">
                  <c:v>2048 B</c:v>
                </c:pt>
                <c:pt idx="3">
                  <c:v>3072 B</c:v>
                </c:pt>
                <c:pt idx="4">
                  <c:v>4096 B</c:v>
                </c:pt>
              </c:strCache>
            </c:strRef>
          </c:cat>
          <c:val>
            <c:numRef>
              <c:f>Sheet2!$C$32:$C$36</c:f>
              <c:numCache>
                <c:formatCode>General</c:formatCode>
                <c:ptCount val="5"/>
                <c:pt idx="0">
                  <c:v>6655.1</c:v>
                </c:pt>
                <c:pt idx="1">
                  <c:v>8313.98</c:v>
                </c:pt>
                <c:pt idx="2">
                  <c:v>9972.86</c:v>
                </c:pt>
                <c:pt idx="3">
                  <c:v>11631.74</c:v>
                </c:pt>
                <c:pt idx="4">
                  <c:v>13290.62</c:v>
                </c:pt>
              </c:numCache>
            </c:numRef>
          </c:val>
        </c:ser>
        <c:ser>
          <c:idx val="2"/>
          <c:order val="2"/>
          <c:tx>
            <c:strRef>
              <c:f>Sheet2!$D$31</c:f>
              <c:strCache>
                <c:ptCount val="1"/>
                <c:pt idx="0">
                  <c:v>Level 3 (mJ)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Sheet2!$A$32:$A$36</c:f>
              <c:strCache>
                <c:ptCount val="5"/>
                <c:pt idx="0">
                  <c:v>0 B</c:v>
                </c:pt>
                <c:pt idx="1">
                  <c:v>1024 B</c:v>
                </c:pt>
                <c:pt idx="2">
                  <c:v>2048 B</c:v>
                </c:pt>
                <c:pt idx="3">
                  <c:v>3072 B</c:v>
                </c:pt>
                <c:pt idx="4">
                  <c:v>4096 B</c:v>
                </c:pt>
              </c:strCache>
            </c:strRef>
          </c:cat>
          <c:val>
            <c:numRef>
              <c:f>Sheet2!$D$32:$D$36</c:f>
              <c:numCache>
                <c:formatCode>General</c:formatCode>
                <c:ptCount val="5"/>
                <c:pt idx="0">
                  <c:v>615.32159999999999</c:v>
                </c:pt>
                <c:pt idx="1">
                  <c:v>16490.163199999999</c:v>
                </c:pt>
                <c:pt idx="2">
                  <c:v>32061.004799999999</c:v>
                </c:pt>
                <c:pt idx="3">
                  <c:v>47631.845999999998</c:v>
                </c:pt>
                <c:pt idx="4">
                  <c:v>63202.688000000002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26989328"/>
        <c:axId val="326991288"/>
      </c:barChart>
      <c:catAx>
        <c:axId val="326989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6991288"/>
        <c:crosses val="autoZero"/>
        <c:auto val="1"/>
        <c:lblAlgn val="ctr"/>
        <c:lblOffset val="100"/>
        <c:noMultiLvlLbl val="0"/>
      </c:catAx>
      <c:valAx>
        <c:axId val="326991288"/>
        <c:scaling>
          <c:orientation val="minMax"/>
          <c:min val="6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6989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Sheet2!$B$22:$B$23</c:f>
              <c:strCache>
                <c:ptCount val="2"/>
                <c:pt idx="1">
                  <c:v>Level 1 (mJ)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;\-#,##0" sourceLinked="0"/>
            <c:spPr>
              <a:noFill/>
              <a:ln>
                <a:noFill/>
              </a:ln>
              <a:effectLst/>
            </c:spPr>
            <c:txPr>
              <a:bodyPr rot="5400000" spcFirstLastPara="1" vertOverflow="ellipsis" wrap="square" lIns="38100" tIns="19050" rIns="38100" bIns="19050" anchor="b" anchorCtr="0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Sheet2!$A$24:$A$28</c:f>
              <c:strCache>
                <c:ptCount val="5"/>
                <c:pt idx="0">
                  <c:v>0 B</c:v>
                </c:pt>
                <c:pt idx="1">
                  <c:v>1024 B</c:v>
                </c:pt>
                <c:pt idx="2">
                  <c:v>2048 B</c:v>
                </c:pt>
                <c:pt idx="3">
                  <c:v>3072 B</c:v>
                </c:pt>
                <c:pt idx="4">
                  <c:v>4096 B</c:v>
                </c:pt>
              </c:strCache>
            </c:strRef>
          </c:cat>
          <c:val>
            <c:numRef>
              <c:f>Sheet2!$B$24:$B$28</c:f>
              <c:numCache>
                <c:formatCode>General</c:formatCode>
                <c:ptCount val="5"/>
                <c:pt idx="0">
                  <c:v>6650.1</c:v>
                </c:pt>
                <c:pt idx="1">
                  <c:v>8308.98</c:v>
                </c:pt>
                <c:pt idx="2">
                  <c:v>9967.86</c:v>
                </c:pt>
                <c:pt idx="3">
                  <c:v>11626.74</c:v>
                </c:pt>
                <c:pt idx="4">
                  <c:v>13285.62</c:v>
                </c:pt>
              </c:numCache>
            </c:numRef>
          </c:val>
        </c:ser>
        <c:ser>
          <c:idx val="1"/>
          <c:order val="1"/>
          <c:tx>
            <c:strRef>
              <c:f>Sheet2!$C$22:$C$23</c:f>
              <c:strCache>
                <c:ptCount val="2"/>
                <c:pt idx="1">
                  <c:v>Level 2 (mJ)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Sheet2!$A$24:$A$28</c:f>
              <c:strCache>
                <c:ptCount val="5"/>
                <c:pt idx="0">
                  <c:v>0 B</c:v>
                </c:pt>
                <c:pt idx="1">
                  <c:v>1024 B</c:v>
                </c:pt>
                <c:pt idx="2">
                  <c:v>2048 B</c:v>
                </c:pt>
                <c:pt idx="3">
                  <c:v>3072 B</c:v>
                </c:pt>
                <c:pt idx="4">
                  <c:v>4096 B</c:v>
                </c:pt>
              </c:strCache>
            </c:strRef>
          </c:cat>
          <c:val>
            <c:numRef>
              <c:f>Sheet2!$C$24:$C$28</c:f>
              <c:numCache>
                <c:formatCode>General</c:formatCode>
                <c:ptCount val="5"/>
                <c:pt idx="0">
                  <c:v>6650.1</c:v>
                </c:pt>
                <c:pt idx="1">
                  <c:v>8313.98</c:v>
                </c:pt>
                <c:pt idx="2">
                  <c:v>9972.86</c:v>
                </c:pt>
                <c:pt idx="3">
                  <c:v>11626.74</c:v>
                </c:pt>
                <c:pt idx="4">
                  <c:v>13285.62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8"/>
        <c:overlap val="-15"/>
        <c:axId val="284442728"/>
        <c:axId val="284444688"/>
      </c:barChart>
      <c:catAx>
        <c:axId val="284442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4444688"/>
        <c:crosses val="autoZero"/>
        <c:auto val="1"/>
        <c:lblAlgn val="ctr"/>
        <c:lblOffset val="100"/>
        <c:noMultiLvlLbl val="0"/>
      </c:catAx>
      <c:valAx>
        <c:axId val="284444688"/>
        <c:scaling>
          <c:orientation val="minMax"/>
          <c:min val="6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4442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7165966754155733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Sheet2!$B$39</c:f>
              <c:strCache>
                <c:ptCount val="1"/>
                <c:pt idx="0">
                  <c:v>Level 3 - Hash (mJ)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Sheet2!$A$40:$A$44</c:f>
              <c:strCache>
                <c:ptCount val="5"/>
                <c:pt idx="0">
                  <c:v>0 B</c:v>
                </c:pt>
                <c:pt idx="1">
                  <c:v>1024 B</c:v>
                </c:pt>
                <c:pt idx="2">
                  <c:v>2048 B</c:v>
                </c:pt>
                <c:pt idx="3">
                  <c:v>3072 B</c:v>
                </c:pt>
                <c:pt idx="4">
                  <c:v>4096 B</c:v>
                </c:pt>
              </c:strCache>
            </c:strRef>
          </c:cat>
          <c:val>
            <c:numRef>
              <c:f>Sheet2!$B$40:$B$44</c:f>
              <c:numCache>
                <c:formatCode>General</c:formatCode>
                <c:ptCount val="5"/>
                <c:pt idx="0">
                  <c:v>6.0415999999999999</c:v>
                </c:pt>
                <c:pt idx="1">
                  <c:v>12.0832</c:v>
                </c:pt>
                <c:pt idx="2">
                  <c:v>18.1248</c:v>
                </c:pt>
                <c:pt idx="3">
                  <c:v>24.166399999999999</c:v>
                </c:pt>
                <c:pt idx="4">
                  <c:v>30.207999999999998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84444296"/>
        <c:axId val="284445472"/>
      </c:barChart>
      <c:catAx>
        <c:axId val="284444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4445472"/>
        <c:crosses val="autoZero"/>
        <c:auto val="1"/>
        <c:lblAlgn val="ctr"/>
        <c:lblOffset val="100"/>
        <c:noMultiLvlLbl val="0"/>
      </c:catAx>
      <c:valAx>
        <c:axId val="284445472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44442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Sheet2!$B$46</c:f>
              <c:strCache>
                <c:ptCount val="1"/>
                <c:pt idx="0">
                  <c:v>Level 3 -Assymetric Encryption (J)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Sheet2!$A$47:$A$51</c:f>
              <c:strCache>
                <c:ptCount val="5"/>
                <c:pt idx="0">
                  <c:v>0 B</c:v>
                </c:pt>
                <c:pt idx="1">
                  <c:v>1024 B</c:v>
                </c:pt>
                <c:pt idx="2">
                  <c:v>2048 B</c:v>
                </c:pt>
                <c:pt idx="3">
                  <c:v>3072 B</c:v>
                </c:pt>
                <c:pt idx="4">
                  <c:v>4096 B</c:v>
                </c:pt>
              </c:strCache>
            </c:strRef>
          </c:cat>
          <c:val>
            <c:numRef>
              <c:f>Sheet2!$B$47:$B$51</c:f>
              <c:numCache>
                <c:formatCode>General</c:formatCode>
                <c:ptCount val="5"/>
                <c:pt idx="0">
                  <c:v>15564.8</c:v>
                </c:pt>
                <c:pt idx="1">
                  <c:v>16185.98</c:v>
                </c:pt>
                <c:pt idx="2">
                  <c:v>16795.259999999998</c:v>
                </c:pt>
                <c:pt idx="3">
                  <c:v>17404.54</c:v>
                </c:pt>
                <c:pt idx="4">
                  <c:v>18013.82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84443512"/>
        <c:axId val="285153080"/>
      </c:barChart>
      <c:catAx>
        <c:axId val="284443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5153080"/>
        <c:crosses val="autoZero"/>
        <c:auto val="1"/>
        <c:lblAlgn val="ctr"/>
        <c:lblOffset val="100"/>
        <c:noMultiLvlLbl val="0"/>
      </c:catAx>
      <c:valAx>
        <c:axId val="285153080"/>
        <c:scaling>
          <c:orientation val="minMax"/>
          <c:min val="15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4443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135F054D-C274-41BD-B9AA-BC68F2789058}" type="datetimeFigureOut">
              <a:rPr lang="en-US" smtClean="0"/>
              <a:t>12/6/2015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09902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54D-C274-41BD-B9AA-BC68F2789058}" type="datetimeFigureOut">
              <a:rPr lang="en-US" smtClean="0"/>
              <a:t>12/6/2015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16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54D-C274-41BD-B9AA-BC68F2789058}" type="datetimeFigureOut">
              <a:rPr lang="en-US" smtClean="0"/>
              <a:t>12/6/2015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39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54D-C274-41BD-B9AA-BC68F2789058}" type="datetimeFigureOut">
              <a:rPr lang="en-US" smtClean="0"/>
              <a:t>12/6/2015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121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54D-C274-41BD-B9AA-BC68F2789058}" type="datetimeFigureOut">
              <a:rPr lang="en-US" smtClean="0"/>
              <a:t>12/6/2015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00482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54D-C274-41BD-B9AA-BC68F2789058}" type="datetimeFigureOut">
              <a:rPr lang="en-US" smtClean="0"/>
              <a:t>12/6/2015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93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54D-C274-41BD-B9AA-BC68F2789058}" type="datetimeFigureOut">
              <a:rPr lang="en-US" smtClean="0"/>
              <a:t>12/6/2015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075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54D-C274-41BD-B9AA-BC68F2789058}" type="datetimeFigureOut">
              <a:rPr lang="en-US" smtClean="0"/>
              <a:t>12/6/2015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963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54D-C274-41BD-B9AA-BC68F2789058}" type="datetimeFigureOut">
              <a:rPr lang="en-US" smtClean="0"/>
              <a:t>12/6/2015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48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54D-C274-41BD-B9AA-BC68F2789058}" type="datetimeFigureOut">
              <a:rPr lang="en-US" smtClean="0"/>
              <a:t>12/6/2015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675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54D-C274-41BD-B9AA-BC68F2789058}" type="datetimeFigureOut">
              <a:rPr lang="en-US" smtClean="0"/>
              <a:t>12/6/2015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643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135F054D-C274-41BD-B9AA-BC68F2789058}" type="datetimeFigureOut">
              <a:rPr lang="en-US" smtClean="0"/>
              <a:t>12/6/2015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chart" Target="../charts/chart3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chart" Target="../charts/char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chart" Target="../charts/char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chart" Target="../charts/char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472" y="561975"/>
            <a:ext cx="10472928" cy="3295650"/>
          </a:xfrm>
        </p:spPr>
        <p:txBody>
          <a:bodyPr>
            <a:normAutofit/>
          </a:bodyPr>
          <a:lstStyle/>
          <a:p>
            <a:r>
              <a:rPr lang="en-US" dirty="0" smtClean="0"/>
              <a:t>Power Performance and Security Levels in Computing Devices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03050"/>
            <a:ext cx="9144000" cy="165576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CSE 561</a:t>
            </a:r>
          </a:p>
          <a:p>
            <a:endParaRPr lang="en-US" dirty="0"/>
          </a:p>
          <a:p>
            <a:r>
              <a:rPr lang="en-US" dirty="0" smtClean="0"/>
              <a:t>Freddy Chiu</a:t>
            </a:r>
          </a:p>
          <a:p>
            <a:r>
              <a:rPr lang="en-US" dirty="0" smtClean="0"/>
              <a:t>Michael Manzano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4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Level 3 – Hash engine power consumption (</a:t>
            </a:r>
            <a:r>
              <a:rPr lang="en-US" dirty="0" err="1" smtClean="0"/>
              <a:t>mJ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837" y="6176963"/>
            <a:ext cx="487363" cy="487363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930381"/>
              </p:ext>
            </p:extLst>
          </p:nvPr>
        </p:nvGraphicFramePr>
        <p:xfrm>
          <a:off x="1261872" y="1828800"/>
          <a:ext cx="8595360" cy="4348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0750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"/>
    </mc:Choice>
    <mc:Fallback xmlns="">
      <p:transition spd="slow"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Level 3 - Asymmetric power consumption (</a:t>
            </a:r>
            <a:r>
              <a:rPr lang="en-US" dirty="0" err="1" smtClean="0"/>
              <a:t>mJ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6900385"/>
              </p:ext>
            </p:extLst>
          </p:nvPr>
        </p:nvGraphicFramePr>
        <p:xfrm>
          <a:off x="838200" y="1825625"/>
          <a:ext cx="9652279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37" y="61769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4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00"/>
    </mc:Choice>
    <mc:Fallback xmlns="">
      <p:transition spd="slow" advTm="1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As </a:t>
            </a:r>
            <a:r>
              <a:rPr lang="en-US" dirty="0" smtClean="0"/>
              <a:t>security levels and payload sizes increase so does </a:t>
            </a:r>
            <a:r>
              <a:rPr lang="en-US" dirty="0" smtClean="0"/>
              <a:t>power</a:t>
            </a:r>
          </a:p>
          <a:p>
            <a:pPr lvl="1"/>
            <a:r>
              <a:rPr lang="en-US" dirty="0" smtClean="0"/>
              <a:t>Level 1 &amp; 2 differ only by authentication factor</a:t>
            </a:r>
          </a:p>
          <a:p>
            <a:pPr lvl="1"/>
            <a:r>
              <a:rPr lang="en-US" dirty="0" smtClean="0"/>
              <a:t>Level 3 uses more expensive asymmetric operations</a:t>
            </a:r>
          </a:p>
          <a:p>
            <a:pPr lvl="1"/>
            <a:r>
              <a:rPr lang="en-US" dirty="0" smtClean="0"/>
              <a:t>Level 3 less power at payload size of 0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Simulation models are modular enough to allow future analysis of alternative level based security schemes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6550" y="61801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60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000"/>
    </mc:Choice>
    <mc:Fallback>
      <p:transition spd="slow" advTm="5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Model critical components in the authentication flow to understand power performance based on different security levels from a device’s perspective.</a:t>
            </a:r>
          </a:p>
          <a:p>
            <a:endParaRPr lang="en-US" sz="2400" dirty="0"/>
          </a:p>
        </p:txBody>
      </p:sp>
      <p:pic>
        <p:nvPicPr>
          <p:cNvPr id="5" name="Goal record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29625" y="5257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5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4000"/>
    </mc:Choice>
    <mc:Fallback xmlns="">
      <p:transition spd="slow" advClick="0" advTm="2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Levels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2228851"/>
            <a:ext cx="8595360" cy="36195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Level 1:</a:t>
            </a:r>
          </a:p>
          <a:p>
            <a:pPr lvl="1"/>
            <a:r>
              <a:rPr lang="en-US" dirty="0" smtClean="0"/>
              <a:t>Encryption required</a:t>
            </a:r>
          </a:p>
          <a:p>
            <a:pPr lvl="1"/>
            <a:r>
              <a:rPr lang="en-US" dirty="0" smtClean="0"/>
              <a:t>No identify proofing</a:t>
            </a:r>
          </a:p>
          <a:p>
            <a:r>
              <a:rPr lang="en-US" dirty="0" smtClean="0"/>
              <a:t>Level 2:</a:t>
            </a:r>
          </a:p>
          <a:p>
            <a:pPr lvl="1"/>
            <a:r>
              <a:rPr lang="en-US" dirty="0" smtClean="0"/>
              <a:t>Single factor authentication (one time password, pin, security question, fingerprint,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Level 3:</a:t>
            </a:r>
          </a:p>
          <a:p>
            <a:pPr lvl="1"/>
            <a:r>
              <a:rPr lang="en-US" dirty="0" smtClean="0"/>
              <a:t>Repudiation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Levels 1 and 2: Kerberos (KDC)</a:t>
            </a:r>
          </a:p>
          <a:p>
            <a:r>
              <a:rPr lang="en-US" dirty="0" smtClean="0"/>
              <a:t>Level 3: Public Key Infrastructure (PKI)</a:t>
            </a:r>
            <a:endParaRPr lang="en-US" dirty="0"/>
          </a:p>
        </p:txBody>
      </p:sp>
      <p:pic>
        <p:nvPicPr>
          <p:cNvPr id="8" name="Security Level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67650" y="50673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9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3000"/>
    </mc:Choice>
    <mc:Fallback xmlns="">
      <p:transition spd="slow" advClick="0" advTm="3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7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Kerberos (KDC) and Public Key Infrastructure (PKI)</a:t>
            </a:r>
            <a:endParaRPr lang="en-US" dirty="0"/>
          </a:p>
        </p:txBody>
      </p:sp>
      <p:pic>
        <p:nvPicPr>
          <p:cNvPr id="6" name="650EBA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6413" y="1828800"/>
            <a:ext cx="5026025" cy="4351338"/>
          </a:xfrm>
        </p:spPr>
      </p:pic>
    </p:spTree>
    <p:extLst>
      <p:ext uri="{BB962C8B-B14F-4D97-AF65-F5344CB8AC3E}">
        <p14:creationId xmlns:p14="http://schemas.microsoft.com/office/powerpoint/2010/main" val="206340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2000"/>
    </mc:Choice>
    <mc:Fallback xmlns="">
      <p:transition spd="slow" advClick="0" advTm="3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4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Simplified Interactions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57400" y="2657475"/>
            <a:ext cx="1181100" cy="101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657850" y="2657475"/>
            <a:ext cx="1869948" cy="101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Authentication Server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72175" y="4838066"/>
            <a:ext cx="1181100" cy="101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Receiver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238500" y="2928938"/>
            <a:ext cx="24193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238500" y="3367088"/>
            <a:ext cx="2419350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343650" y="3676650"/>
            <a:ext cx="0" cy="1161416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6791325" y="3676650"/>
            <a:ext cx="0" cy="1161416"/>
          </a:xfrm>
          <a:prstGeom prst="straightConnector1">
            <a:avLst/>
          </a:prstGeom>
          <a:ln w="381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476750" y="245745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13431" y="337768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038475" y="3676650"/>
            <a:ext cx="2933700" cy="1476375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633203" y="42015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27" name="Simplifie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72575" y="534765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19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4000"/>
    </mc:Choice>
    <mc:Fallback xmlns="">
      <p:transition spd="slow" advClick="0" advTm="2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9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B6C317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5459" y="150486"/>
            <a:ext cx="10126841" cy="6458277"/>
          </a:xfrm>
        </p:spPr>
      </p:pic>
    </p:spTree>
    <p:extLst>
      <p:ext uri="{BB962C8B-B14F-4D97-AF65-F5344CB8AC3E}">
        <p14:creationId xmlns:p14="http://schemas.microsoft.com/office/powerpoint/2010/main" val="25262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9000"/>
    </mc:Choice>
    <mc:Fallback xmlns="">
      <p:transition spd="slow" advClick="0" advTm="5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9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All experiments done across 3 levels of security </a:t>
            </a:r>
          </a:p>
          <a:p>
            <a:endParaRPr lang="en-US" dirty="0" smtClean="0"/>
          </a:p>
          <a:p>
            <a:r>
              <a:rPr lang="en-US" dirty="0" smtClean="0"/>
              <a:t>Record power consumption on payload sizes of:</a:t>
            </a:r>
          </a:p>
          <a:p>
            <a:pPr lvl="1"/>
            <a:r>
              <a:rPr lang="en-US" dirty="0" smtClean="0"/>
              <a:t>0B, 1024B, 2048B, 3072B, 4096B</a:t>
            </a:r>
          </a:p>
          <a:p>
            <a:endParaRPr lang="en-US" dirty="0" smtClean="0"/>
          </a:p>
          <a:p>
            <a:r>
              <a:rPr lang="en-US" dirty="0" smtClean="0"/>
              <a:t>Power consumption of different specifications</a:t>
            </a:r>
          </a:p>
          <a:p>
            <a:pPr lvl="1"/>
            <a:r>
              <a:rPr lang="en-US" dirty="0"/>
              <a:t>AES128: 1.62 </a:t>
            </a:r>
            <a:r>
              <a:rPr lang="en-US" dirty="0" err="1" smtClean="0"/>
              <a:t>mjPerByte</a:t>
            </a:r>
            <a:r>
              <a:rPr lang="en-US" dirty="0" smtClean="0"/>
              <a:t> (Symmetric encryption)</a:t>
            </a:r>
            <a:endParaRPr lang="en-US" sz="2000" dirty="0"/>
          </a:p>
          <a:p>
            <a:pPr lvl="1"/>
            <a:r>
              <a:rPr lang="en-US" dirty="0"/>
              <a:t>RSA1024 Encrypt</a:t>
            </a:r>
            <a:r>
              <a:rPr lang="en-US" dirty="0" smtClean="0"/>
              <a:t>: 15.2 </a:t>
            </a:r>
            <a:r>
              <a:rPr lang="en-US" dirty="0" err="1" smtClean="0"/>
              <a:t>mjPerByte</a:t>
            </a:r>
            <a:r>
              <a:rPr lang="en-US" dirty="0" smtClean="0"/>
              <a:t>  (Asymmetric encryption)</a:t>
            </a:r>
            <a:endParaRPr lang="en-US" sz="2000" dirty="0"/>
          </a:p>
          <a:p>
            <a:pPr lvl="1"/>
            <a:r>
              <a:rPr lang="en-US" smtClean="0"/>
              <a:t>SHA1</a:t>
            </a:r>
            <a:r>
              <a:rPr lang="en-US" dirty="0"/>
              <a:t>: 5.9 </a:t>
            </a:r>
            <a:r>
              <a:rPr lang="en-US" dirty="0" err="1" smtClean="0"/>
              <a:t>mjPerByte</a:t>
            </a:r>
            <a:r>
              <a:rPr lang="en-US" dirty="0" smtClean="0"/>
              <a:t> (Hash)</a:t>
            </a:r>
            <a:endParaRPr lang="en-US" sz="2000" dirty="0"/>
          </a:p>
          <a:p>
            <a:pPr lvl="1"/>
            <a:endParaRPr lang="en-US" dirty="0" smtClean="0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10830" y="61801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6000"/>
    </mc:Choice>
    <mc:Fallback xmlns="">
      <p:transition spd="slow" advClick="0" advTm="4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Total Power</a:t>
            </a:r>
            <a:endParaRPr lang="en-US" dirty="0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837" y="6176963"/>
            <a:ext cx="487363" cy="487363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6793599"/>
              </p:ext>
            </p:extLst>
          </p:nvPr>
        </p:nvGraphicFramePr>
        <p:xfrm>
          <a:off x="1261872" y="1828800"/>
          <a:ext cx="8595359" cy="4348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41939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Symmetric Encryption Usage</a:t>
            </a:r>
            <a:endParaRPr lang="en-US" dirty="0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837" y="6176963"/>
            <a:ext cx="487363" cy="487363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1478777"/>
              </p:ext>
            </p:extLst>
          </p:nvPr>
        </p:nvGraphicFramePr>
        <p:xfrm>
          <a:off x="1261872" y="1828800"/>
          <a:ext cx="8595360" cy="4348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56166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00"/>
    </mc:Choice>
    <mc:Fallback xmlns="">
      <p:transition spd="slow" advTm="2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5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282</TotalTime>
  <Words>241</Words>
  <Application>Microsoft Office PowerPoint</Application>
  <PresentationFormat>Widescreen</PresentationFormat>
  <Paragraphs>51</Paragraphs>
  <Slides>12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Schoolbook</vt:lpstr>
      <vt:lpstr>Wingdings 2</vt:lpstr>
      <vt:lpstr>View</vt:lpstr>
      <vt:lpstr>Power Performance and Security Levels in Computing Devices</vt:lpstr>
      <vt:lpstr>Goal</vt:lpstr>
      <vt:lpstr>Security Levels</vt:lpstr>
      <vt:lpstr>Kerberos (KDC) and Public Key Infrastructure (PKI)</vt:lpstr>
      <vt:lpstr>Simplified Interactions</vt:lpstr>
      <vt:lpstr>PowerPoint Presentation</vt:lpstr>
      <vt:lpstr>Experiment Setup</vt:lpstr>
      <vt:lpstr>Total Power</vt:lpstr>
      <vt:lpstr>Symmetric Encryption Usage</vt:lpstr>
      <vt:lpstr>Level 3 – Hash engine power consumption (mJ)</vt:lpstr>
      <vt:lpstr>Level 3 - Asymmetric power consumption (mJ)</vt:lpstr>
      <vt:lpstr>Conclusions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freddy c</dc:creator>
  <cp:lastModifiedBy>Manzano, Michael A</cp:lastModifiedBy>
  <cp:revision>46</cp:revision>
  <dcterms:created xsi:type="dcterms:W3CDTF">2015-12-06T03:00:52Z</dcterms:created>
  <dcterms:modified xsi:type="dcterms:W3CDTF">2015-12-06T08:56:19Z</dcterms:modified>
</cp:coreProperties>
</file>